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sldIdLst>
    <p:sldId id="256" r:id="rId2"/>
    <p:sldId id="257" r:id="rId3"/>
    <p:sldId id="258" r:id="rId4"/>
    <p:sldId id="272" r:id="rId5"/>
    <p:sldId id="259" r:id="rId6"/>
    <p:sldId id="273" r:id="rId7"/>
    <p:sldId id="271" r:id="rId8"/>
    <p:sldId id="274" r:id="rId9"/>
    <p:sldId id="260" r:id="rId10"/>
    <p:sldId id="276" r:id="rId11"/>
    <p:sldId id="261" r:id="rId12"/>
    <p:sldId id="275" r:id="rId13"/>
    <p:sldId id="262" r:id="rId14"/>
    <p:sldId id="277" r:id="rId15"/>
    <p:sldId id="263" r:id="rId16"/>
    <p:sldId id="278" r:id="rId17"/>
    <p:sldId id="264" r:id="rId18"/>
    <p:sldId id="279" r:id="rId19"/>
    <p:sldId id="265" r:id="rId20"/>
    <p:sldId id="280" r:id="rId21"/>
    <p:sldId id="266" r:id="rId22"/>
    <p:sldId id="281" r:id="rId23"/>
    <p:sldId id="270" r:id="rId24"/>
  </p:sldIdLst>
  <p:sldSz cx="18288000" cy="10287000"/>
  <p:notesSz cx="6858000" cy="9144000"/>
  <p:embeddedFontLst>
    <p:embeddedFont>
      <p:font typeface="Gill Sans MT" pitchFamily="34" charset="0"/>
      <p:regular r:id="rId25"/>
      <p:bold r:id="rId26"/>
      <p:italic r:id="rId27"/>
      <p:boldItalic r:id="rId28"/>
    </p:embeddedFont>
    <p:embeddedFont>
      <p:font typeface="League Spartan" charset="0"/>
      <p:regular r:id="rId29"/>
    </p:embeddedFont>
    <p:embeddedFont>
      <p:font typeface="Verdana" pitchFamily="34" charset="0"/>
      <p:regular r:id="rId30"/>
      <p:bold r:id="rId31"/>
      <p:italic r:id="rId32"/>
      <p:boldItalic r:id="rId33"/>
    </p:embeddedFont>
    <p:embeddedFont>
      <p:font typeface="Wingdings 2" pitchFamily="18" charset="2"/>
      <p:regular r:id="rId34"/>
    </p:embeddedFont>
    <p:embeddedFont>
      <p:font typeface="Century Schoolbook" pitchFamily="18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93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86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78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71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64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57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48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42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-30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865120" y="539847"/>
            <a:ext cx="14813280" cy="2208276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2865120" y="2775096"/>
            <a:ext cx="14813280" cy="2628900"/>
          </a:xfrm>
        </p:spPr>
        <p:txBody>
          <a:bodyPr tIns="0"/>
          <a:lstStyle>
            <a:lvl1pPr marL="48985" indent="0" algn="l">
              <a:buNone/>
              <a:defRPr sz="4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816422" indent="0" algn="ctr">
              <a:buNone/>
            </a:lvl2pPr>
            <a:lvl3pPr marL="1632844" indent="0" algn="ctr">
              <a:buNone/>
            </a:lvl3pPr>
            <a:lvl4pPr marL="2449266" indent="0" algn="ctr">
              <a:buNone/>
            </a:lvl4pPr>
            <a:lvl5pPr marL="3265688" indent="0" algn="ctr">
              <a:buNone/>
            </a:lvl5pPr>
            <a:lvl6pPr marL="4082110" indent="0" algn="ctr">
              <a:buNone/>
            </a:lvl6pPr>
            <a:lvl7pPr marL="4898532" indent="0" algn="ctr">
              <a:buNone/>
            </a:lvl7pPr>
            <a:lvl8pPr marL="5714954" indent="0" algn="ctr">
              <a:buNone/>
            </a:lvl8pPr>
            <a:lvl9pPr marL="6531376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842866" y="2120703"/>
            <a:ext cx="420624" cy="315468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314352" y="2017524"/>
            <a:ext cx="128016" cy="96012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716000" y="411959"/>
            <a:ext cx="3657600" cy="8777288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0" y="411961"/>
            <a:ext cx="11125200" cy="8777288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65780" y="-81"/>
            <a:ext cx="13716000" cy="1028708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6784" y="3900487"/>
            <a:ext cx="12801600" cy="3429000"/>
          </a:xfrm>
        </p:spPr>
        <p:txBody>
          <a:bodyPr anchor="t"/>
          <a:lstStyle>
            <a:lvl1pPr algn="l">
              <a:lnSpc>
                <a:spcPts val="8036"/>
              </a:lnSpc>
              <a:buNone/>
              <a:defRPr sz="71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6784" y="1600200"/>
            <a:ext cx="12801600" cy="2264568"/>
          </a:xfrm>
        </p:spPr>
        <p:txBody>
          <a:bodyPr anchor="b"/>
          <a:lstStyle>
            <a:lvl1pPr marL="32657" indent="0">
              <a:lnSpc>
                <a:spcPts val="4107"/>
              </a:lnSpc>
              <a:spcBef>
                <a:spcPts val="0"/>
              </a:spcBef>
              <a:buNone/>
              <a:defRPr sz="3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4572000" y="0"/>
            <a:ext cx="152400" cy="1028708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4344642" y="4221984"/>
            <a:ext cx="420624" cy="315468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4816128" y="4118805"/>
            <a:ext cx="128016" cy="96012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1216" y="411480"/>
            <a:ext cx="14996160" cy="17145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71216" y="2286000"/>
            <a:ext cx="7315200" cy="6995160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52176" y="2286000"/>
            <a:ext cx="7315200" cy="6995160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740504"/>
            <a:ext cx="16459200" cy="1714500"/>
          </a:xfrm>
        </p:spPr>
        <p:txBody>
          <a:bodyPr anchor="ctr"/>
          <a:lstStyle>
            <a:lvl1pPr algn="ctr">
              <a:defRPr sz="80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92417"/>
            <a:ext cx="8046720" cy="96012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114299" indent="0" algn="l">
              <a:lnSpc>
                <a:spcPct val="100000"/>
              </a:lnSpc>
              <a:spcBef>
                <a:spcPts val="179"/>
              </a:spcBef>
              <a:buNone/>
              <a:defRPr sz="3400" b="0">
                <a:solidFill>
                  <a:schemeClr val="tx1"/>
                </a:solidFill>
              </a:defRPr>
            </a:lvl1pPr>
            <a:lvl2pPr>
              <a:buNone/>
              <a:defRPr sz="3600" b="1"/>
            </a:lvl2pPr>
            <a:lvl3pPr>
              <a:buNone/>
              <a:defRPr sz="3200" b="1"/>
            </a:lvl3pPr>
            <a:lvl4pPr>
              <a:buNone/>
              <a:defRPr sz="2900" b="1"/>
            </a:lvl4pPr>
            <a:lvl5pPr>
              <a:buNone/>
              <a:defRPr sz="29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9326880" y="492417"/>
            <a:ext cx="8046720" cy="96012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114299" indent="0" algn="l">
              <a:lnSpc>
                <a:spcPct val="100000"/>
              </a:lnSpc>
              <a:spcBef>
                <a:spcPts val="179"/>
              </a:spcBef>
              <a:buNone/>
              <a:defRPr sz="3400" b="0">
                <a:solidFill>
                  <a:schemeClr val="tx1"/>
                </a:solidFill>
              </a:defRPr>
            </a:lvl1pPr>
            <a:lvl2pPr>
              <a:buNone/>
              <a:defRPr sz="3600" b="1"/>
            </a:lvl2pPr>
            <a:lvl3pPr>
              <a:buNone/>
              <a:defRPr sz="3200" b="1"/>
            </a:lvl3pPr>
            <a:lvl4pPr>
              <a:buNone/>
              <a:defRPr sz="2900" b="1"/>
            </a:lvl4pPr>
            <a:lvl5pPr>
              <a:buNone/>
              <a:defRPr sz="29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914400" y="1454004"/>
            <a:ext cx="8046720" cy="61722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702123" indent="-489853">
              <a:lnSpc>
                <a:spcPct val="100000"/>
              </a:lnSpc>
              <a:spcBef>
                <a:spcPts val="1250"/>
              </a:spcBef>
              <a:defRPr sz="4300"/>
            </a:lvl1pPr>
            <a:lvl2pPr>
              <a:lnSpc>
                <a:spcPct val="100000"/>
              </a:lnSpc>
              <a:spcBef>
                <a:spcPts val="1250"/>
              </a:spcBef>
              <a:defRPr sz="3600"/>
            </a:lvl2pPr>
            <a:lvl3pPr>
              <a:lnSpc>
                <a:spcPct val="100000"/>
              </a:lnSpc>
              <a:spcBef>
                <a:spcPts val="1250"/>
              </a:spcBef>
              <a:defRPr sz="3200"/>
            </a:lvl3pPr>
            <a:lvl4pPr>
              <a:lnSpc>
                <a:spcPct val="100000"/>
              </a:lnSpc>
              <a:spcBef>
                <a:spcPts val="1250"/>
              </a:spcBef>
              <a:defRPr sz="2900"/>
            </a:lvl4pPr>
            <a:lvl5pPr>
              <a:lnSpc>
                <a:spcPct val="100000"/>
              </a:lnSpc>
              <a:spcBef>
                <a:spcPts val="1250"/>
              </a:spcBef>
              <a:defRPr sz="29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1454004"/>
            <a:ext cx="8046720" cy="61722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702123" indent="-489853">
              <a:lnSpc>
                <a:spcPct val="100000"/>
              </a:lnSpc>
              <a:spcBef>
                <a:spcPts val="1250"/>
              </a:spcBef>
              <a:defRPr sz="4300"/>
            </a:lvl1pPr>
            <a:lvl2pPr>
              <a:lnSpc>
                <a:spcPct val="100000"/>
              </a:lnSpc>
              <a:spcBef>
                <a:spcPts val="1250"/>
              </a:spcBef>
              <a:defRPr sz="3600"/>
            </a:lvl2pPr>
            <a:lvl3pPr>
              <a:lnSpc>
                <a:spcPct val="100000"/>
              </a:lnSpc>
              <a:spcBef>
                <a:spcPts val="1250"/>
              </a:spcBef>
              <a:defRPr sz="3200"/>
            </a:lvl3pPr>
            <a:lvl4pPr>
              <a:lnSpc>
                <a:spcPct val="100000"/>
              </a:lnSpc>
              <a:spcBef>
                <a:spcPts val="1250"/>
              </a:spcBef>
              <a:defRPr sz="2900"/>
            </a:lvl4pPr>
            <a:lvl5pPr>
              <a:lnSpc>
                <a:spcPct val="100000"/>
              </a:lnSpc>
              <a:spcBef>
                <a:spcPts val="1250"/>
              </a:spcBef>
              <a:defRPr sz="29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1216" y="411480"/>
            <a:ext cx="14996160" cy="17145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29968" y="0"/>
            <a:ext cx="16258032" cy="10287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2029968" y="-81"/>
            <a:ext cx="146304" cy="1028708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25167"/>
            <a:ext cx="7620000" cy="1743075"/>
          </a:xfrm>
          <a:ln>
            <a:noFill/>
          </a:ln>
        </p:spPr>
        <p:txBody>
          <a:bodyPr anchor="b"/>
          <a:lstStyle>
            <a:lvl1pPr algn="l">
              <a:lnSpc>
                <a:spcPts val="3571"/>
              </a:lnSpc>
              <a:buNone/>
              <a:defRPr sz="39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2110446"/>
            <a:ext cx="7620000" cy="1047750"/>
          </a:xfrm>
        </p:spPr>
        <p:txBody>
          <a:bodyPr/>
          <a:lstStyle>
            <a:lvl1pPr marL="81642" indent="0">
              <a:lnSpc>
                <a:spcPct val="100000"/>
              </a:lnSpc>
              <a:spcBef>
                <a:spcPts val="0"/>
              </a:spcBef>
              <a:buNone/>
              <a:defRPr sz="2500"/>
            </a:lvl1pPr>
            <a:lvl2pPr>
              <a:buNone/>
              <a:defRPr sz="2100"/>
            </a:lvl2pPr>
            <a:lvl3pPr>
              <a:buNone/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3200401"/>
            <a:ext cx="16306800" cy="5988845"/>
          </a:xfrm>
        </p:spPr>
        <p:txBody>
          <a:bodyPr/>
          <a:lstStyle>
            <a:lvl1pPr>
              <a:defRPr sz="5700"/>
            </a:lvl1pPr>
            <a:lvl2pPr>
              <a:defRPr sz="5000"/>
            </a:lvl2pPr>
            <a:lvl3pPr>
              <a:defRPr sz="4300"/>
            </a:lvl3pPr>
            <a:lvl4pPr>
              <a:defRPr sz="3600"/>
            </a:lvl4pPr>
            <a:lvl5pPr>
              <a:defRPr sz="3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3792" y="1600200"/>
            <a:ext cx="5486400" cy="2971800"/>
          </a:xfrm>
        </p:spPr>
        <p:txBody>
          <a:bodyPr anchor="b">
            <a:noAutofit/>
          </a:bodyPr>
          <a:lstStyle>
            <a:lvl1pPr algn="l">
              <a:buNone/>
              <a:defRPr sz="37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0" y="1600200"/>
            <a:ext cx="9144000" cy="6858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163284" tIns="489853" rIns="163284" bIns="81642" rtlCol="0" anchor="t">
            <a:normAutofit/>
          </a:bodyPr>
          <a:lstStyle>
            <a:extLst/>
          </a:lstStyle>
          <a:p>
            <a:pPr marL="0" indent="-506182" algn="l" rtl="0" eaLnBrk="1" latinLnBrk="0" hangingPunct="1">
              <a:lnSpc>
                <a:spcPts val="5357"/>
              </a:lnSpc>
              <a:spcBef>
                <a:spcPts val="1071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57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76400" y="1714505"/>
            <a:ext cx="8839200" cy="5271797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163284" tIns="489853" anchor="t"/>
          <a:lstStyle>
            <a:lvl1pPr marL="0" indent="0" algn="l" eaLnBrk="1" latinLnBrk="0" hangingPunct="1">
              <a:buNone/>
              <a:defRPr sz="57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793450" y="1431512"/>
            <a:ext cx="1371600" cy="306465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10007334" y="1405179"/>
            <a:ext cx="1298448" cy="306465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6400" y="7200900"/>
            <a:ext cx="8839200" cy="1143000"/>
          </a:xfrm>
        </p:spPr>
        <p:txBody>
          <a:bodyPr anchor="ctr"/>
          <a:lstStyle>
            <a:lvl1pPr marL="0" indent="0" algn="l">
              <a:lnSpc>
                <a:spcPts val="2857"/>
              </a:lnSpc>
              <a:spcBef>
                <a:spcPts val="0"/>
              </a:spcBef>
              <a:buNone/>
              <a:defRPr sz="2500">
                <a:solidFill>
                  <a:srgbClr val="777777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631853" y="-1223883"/>
            <a:ext cx="3277774" cy="2458331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337633" y="31654"/>
            <a:ext cx="3404382" cy="25532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365763" y="1582616"/>
            <a:ext cx="2251434" cy="1653936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2025747" y="-81"/>
            <a:ext cx="16262254" cy="1028708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2871216" y="411957"/>
            <a:ext cx="14996160" cy="1714500"/>
          </a:xfrm>
          <a:prstGeom prst="rect">
            <a:avLst/>
          </a:prstGeom>
        </p:spPr>
        <p:txBody>
          <a:bodyPr lIns="163284" tIns="81642" rIns="163284" bIns="81642"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2871216" y="2171700"/>
            <a:ext cx="14996160" cy="7200900"/>
          </a:xfrm>
          <a:prstGeom prst="rect">
            <a:avLst/>
          </a:prstGeom>
        </p:spPr>
        <p:txBody>
          <a:bodyPr lIns="163284" tIns="81642" rIns="163284" bIns="81642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7162800" y="9458325"/>
            <a:ext cx="4267200" cy="714375"/>
          </a:xfrm>
          <a:prstGeom prst="rect">
            <a:avLst/>
          </a:prstGeom>
        </p:spPr>
        <p:txBody>
          <a:bodyPr lIns="163284" tIns="81642" rIns="163284" bIns="81642" anchor="b"/>
          <a:lstStyle>
            <a:lvl1pPr algn="r" eaLnBrk="1" latinLnBrk="0" hangingPunct="1">
              <a:defRPr kumimoji="0" sz="21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1430000" y="9458325"/>
            <a:ext cx="5791200" cy="714375"/>
          </a:xfrm>
          <a:prstGeom prst="rect">
            <a:avLst/>
          </a:prstGeom>
        </p:spPr>
        <p:txBody>
          <a:bodyPr lIns="163284" tIns="81642" rIns="163284" bIns="81642" anchor="b"/>
          <a:lstStyle>
            <a:lvl1pPr eaLnBrk="1" latinLnBrk="0" hangingPunct="1">
              <a:defRPr kumimoji="0" sz="21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7227296" y="9458325"/>
            <a:ext cx="914400" cy="714375"/>
          </a:xfrm>
          <a:prstGeom prst="rect">
            <a:avLst/>
          </a:prstGeom>
        </p:spPr>
        <p:txBody>
          <a:bodyPr lIns="163284" tIns="81642" rIns="163284" bIns="81642" anchor="b"/>
          <a:lstStyle>
            <a:lvl1pPr algn="ctr" eaLnBrk="1" latinLnBrk="0" hangingPunct="1">
              <a:defRPr kumimoji="0" sz="21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2029968" y="-81"/>
            <a:ext cx="146304" cy="1028708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77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653138" indent="-506182" algn="l" rtl="0" eaLnBrk="1" latinLnBrk="0" hangingPunct="1">
        <a:lnSpc>
          <a:spcPct val="100000"/>
        </a:lnSpc>
        <a:spcBef>
          <a:spcPts val="1071"/>
        </a:spcBef>
        <a:buClr>
          <a:schemeClr val="accent1"/>
        </a:buClr>
        <a:buSzPct val="80000"/>
        <a:buFont typeface="Wingdings 2"/>
        <a:buChar char=""/>
        <a:defRPr kumimoji="0"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142991" indent="-424539" algn="l" rtl="0" eaLnBrk="1" latinLnBrk="0" hangingPunct="1">
        <a:lnSpc>
          <a:spcPct val="100000"/>
        </a:lnSpc>
        <a:spcBef>
          <a:spcPts val="982"/>
        </a:spcBef>
        <a:buClr>
          <a:schemeClr val="accent1"/>
        </a:buClr>
        <a:buFont typeface="Verdana"/>
        <a:buChar char="◦"/>
        <a:defRPr kumimoji="0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1583859" indent="-408211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413" indent="-310240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2318639" indent="-326569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2694193" indent="-326569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3069747" indent="-326569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73" indent="-326569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3804527" indent="-326569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81642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63284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24492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326568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4082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48985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57149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653137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1429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148" b="-914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17676" y="2"/>
            <a:ext cx="805520" cy="2673350"/>
            <a:chOff x="0" y="0"/>
            <a:chExt cx="212153" cy="7040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2153" cy="704092"/>
            </a:xfrm>
            <a:custGeom>
              <a:avLst/>
              <a:gdLst/>
              <a:ahLst/>
              <a:cxnLst/>
              <a:rect l="l" t="t" r="r" b="b"/>
              <a:pathLst>
                <a:path w="212153" h="704092">
                  <a:moveTo>
                    <a:pt x="0" y="0"/>
                  </a:moveTo>
                  <a:lnTo>
                    <a:pt x="212153" y="0"/>
                  </a:lnTo>
                  <a:lnTo>
                    <a:pt x="212153" y="704092"/>
                  </a:lnTo>
                  <a:lnTo>
                    <a:pt x="0" y="704092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12153" cy="75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7676" y="7613653"/>
            <a:ext cx="805520" cy="2673350"/>
            <a:chOff x="0" y="0"/>
            <a:chExt cx="212153" cy="7040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2153" cy="704092"/>
            </a:xfrm>
            <a:custGeom>
              <a:avLst/>
              <a:gdLst/>
              <a:ahLst/>
              <a:cxnLst/>
              <a:rect l="l" t="t" r="r" b="b"/>
              <a:pathLst>
                <a:path w="212153" h="704092">
                  <a:moveTo>
                    <a:pt x="0" y="0"/>
                  </a:moveTo>
                  <a:lnTo>
                    <a:pt x="212153" y="0"/>
                  </a:lnTo>
                  <a:lnTo>
                    <a:pt x="212153" y="704092"/>
                  </a:lnTo>
                  <a:lnTo>
                    <a:pt x="0" y="704092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12153" cy="75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300203" y="3190875"/>
            <a:ext cx="2546350" cy="7410450"/>
            <a:chOff x="0" y="0"/>
            <a:chExt cx="670644" cy="19517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0644" cy="1951724"/>
            </a:xfrm>
            <a:custGeom>
              <a:avLst/>
              <a:gdLst/>
              <a:ahLst/>
              <a:cxnLst/>
              <a:rect l="l" t="t" r="r" b="b"/>
              <a:pathLst>
                <a:path w="670644" h="1951724">
                  <a:moveTo>
                    <a:pt x="155060" y="0"/>
                  </a:moveTo>
                  <a:lnTo>
                    <a:pt x="515583" y="0"/>
                  </a:lnTo>
                  <a:cubicBezTo>
                    <a:pt x="601221" y="0"/>
                    <a:pt x="670644" y="69423"/>
                    <a:pt x="670644" y="155060"/>
                  </a:cubicBezTo>
                  <a:lnTo>
                    <a:pt x="670644" y="1796663"/>
                  </a:lnTo>
                  <a:cubicBezTo>
                    <a:pt x="670644" y="1882301"/>
                    <a:pt x="601221" y="1951724"/>
                    <a:pt x="515583" y="1951724"/>
                  </a:cubicBezTo>
                  <a:lnTo>
                    <a:pt x="155060" y="1951724"/>
                  </a:lnTo>
                  <a:cubicBezTo>
                    <a:pt x="113936" y="1951724"/>
                    <a:pt x="74496" y="1935387"/>
                    <a:pt x="45416" y="1906307"/>
                  </a:cubicBezTo>
                  <a:cubicBezTo>
                    <a:pt x="16337" y="1877228"/>
                    <a:pt x="0" y="1837788"/>
                    <a:pt x="0" y="1796663"/>
                  </a:cubicBezTo>
                  <a:lnTo>
                    <a:pt x="0" y="155060"/>
                  </a:lnTo>
                  <a:cubicBezTo>
                    <a:pt x="0" y="69423"/>
                    <a:pt x="69423" y="0"/>
                    <a:pt x="155060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70644" cy="1999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786018" y="4102086"/>
            <a:ext cx="12073022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16"/>
              </a:lnSpc>
              <a:spcBef>
                <a:spcPct val="0"/>
              </a:spcBef>
            </a:pPr>
            <a:r>
              <a:rPr lang="en-US" sz="5400" b="1" dirty="0" smtClean="0">
                <a:solidFill>
                  <a:schemeClr val="accent5">
                    <a:lumMod val="50000"/>
                  </a:schemeClr>
                </a:solidFill>
              </a:rPr>
              <a:t>Deploying Python Applications </a:t>
            </a:r>
            <a:endParaRPr lang="en-US" sz="5400" b="1" dirty="0">
              <a:solidFill>
                <a:schemeClr val="accent5">
                  <a:lumMod val="50000"/>
                </a:schemeClr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72562" y="6429384"/>
            <a:ext cx="6000792" cy="707884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r>
              <a:rPr lang="en-US" sz="4000" b="1" dirty="0" err="1" smtClean="0">
                <a:solidFill>
                  <a:schemeClr val="accent5">
                    <a:lumMod val="50000"/>
                  </a:schemeClr>
                </a:solidFill>
              </a:rPr>
              <a:t>N.Yashwanth</a:t>
            </a:r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Naidu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42" y="714344"/>
            <a:ext cx="700092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58446" y="714344"/>
            <a:ext cx="6803080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3142" y="5643566"/>
            <a:ext cx="6929486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29884" y="5572128"/>
            <a:ext cx="6643734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Method 5 - </a:t>
            </a:r>
            <a:r>
              <a:rPr lang="en-US" sz="6000" b="1" dirty="0" err="1" smtClean="0">
                <a:solidFill>
                  <a:schemeClr val="accent5">
                    <a:lumMod val="50000"/>
                  </a:schemeClr>
                </a:solidFill>
              </a:rPr>
              <a:t>Terraform</a:t>
            </a:r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 Deployment</a:t>
            </a:r>
            <a:endParaRPr lang="en-US" sz="6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Overview</a:t>
            </a:r>
            <a:r>
              <a:rPr lang="en-US" sz="3200" dirty="0" smtClean="0"/>
              <a:t>: </a:t>
            </a:r>
            <a:endParaRPr lang="en-US" sz="3200" dirty="0" smtClean="0"/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Use </a:t>
            </a:r>
            <a:r>
              <a:rPr lang="en-US" sz="3200" dirty="0" err="1" smtClean="0"/>
              <a:t>Terraform</a:t>
            </a:r>
            <a:r>
              <a:rPr lang="en-US" sz="3200" dirty="0" smtClean="0"/>
              <a:t> to manage infrastructure and deploy applications</a:t>
            </a:r>
            <a:r>
              <a:rPr lang="en-US" sz="32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Steps</a:t>
            </a:r>
            <a:r>
              <a:rPr lang="en-US" sz="3200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Write </a:t>
            </a:r>
            <a:r>
              <a:rPr lang="en-US" sz="3200" dirty="0" err="1" smtClean="0"/>
              <a:t>Terraform</a:t>
            </a:r>
            <a:r>
              <a:rPr lang="en-US" sz="3200" dirty="0" smtClean="0"/>
              <a:t> scripts to launch EC2, VPC, Security Groups, and more.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Use a data script to deploy applications upon instance creation.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Benefit</a:t>
            </a:r>
            <a:r>
              <a:rPr lang="en-US" sz="3200" dirty="0" smtClean="0"/>
              <a:t>: </a:t>
            </a:r>
            <a:endParaRPr lang="en-US" sz="3200" dirty="0" smtClean="0"/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Infrastructure </a:t>
            </a:r>
            <a:r>
              <a:rPr lang="en-US" sz="3200" dirty="0" smtClean="0"/>
              <a:t>as Code (</a:t>
            </a:r>
            <a:r>
              <a:rPr lang="en-US" sz="3200" dirty="0" err="1" smtClean="0"/>
              <a:t>IaC</a:t>
            </a:r>
            <a:r>
              <a:rPr lang="en-US" sz="3200" dirty="0" smtClean="0"/>
              <a:t>) for consistent deployments.</a:t>
            </a:r>
            <a:endParaRPr 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580" y="357154"/>
            <a:ext cx="5731510" cy="3222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29950" y="285716"/>
            <a:ext cx="5731510" cy="3222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6018" y="3643302"/>
            <a:ext cx="5731510" cy="3222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001388" y="3571864"/>
            <a:ext cx="5731510" cy="3222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00860" y="7064599"/>
            <a:ext cx="5731510" cy="3222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Method 6 - </a:t>
            </a:r>
            <a:r>
              <a:rPr lang="en-US" sz="6000" b="1" dirty="0" err="1" smtClean="0">
                <a:solidFill>
                  <a:schemeClr val="accent5">
                    <a:lumMod val="50000"/>
                  </a:schemeClr>
                </a:solidFill>
              </a:rPr>
              <a:t>Git</a:t>
            </a:r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, Jenkins, and </a:t>
            </a:r>
            <a:r>
              <a:rPr lang="en-US" sz="6000" b="1" dirty="0" err="1" smtClean="0">
                <a:solidFill>
                  <a:schemeClr val="accent5">
                    <a:lumMod val="50000"/>
                  </a:schemeClr>
                </a:solidFill>
              </a:rPr>
              <a:t>Terraform</a:t>
            </a:r>
            <a:endParaRPr lang="en-US" sz="6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Overview</a:t>
            </a:r>
            <a:r>
              <a:rPr lang="en-US" sz="3200" dirty="0" smtClean="0"/>
              <a:t>: </a:t>
            </a:r>
            <a:endParaRPr lang="en-US" sz="3200" dirty="0" smtClean="0"/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Advanced </a:t>
            </a:r>
            <a:r>
              <a:rPr lang="en-US" sz="3200" dirty="0" smtClean="0"/>
              <a:t>deployment using </a:t>
            </a:r>
            <a:r>
              <a:rPr lang="en-US" sz="3200" dirty="0" err="1" smtClean="0"/>
              <a:t>Git</a:t>
            </a:r>
            <a:r>
              <a:rPr lang="en-US" sz="3200" dirty="0" smtClean="0"/>
              <a:t>, Jenkins, and </a:t>
            </a:r>
            <a:r>
              <a:rPr lang="en-US" sz="3200" dirty="0" err="1" smtClean="0"/>
              <a:t>Terraform</a:t>
            </a:r>
            <a:r>
              <a:rPr lang="en-US" sz="32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Steps</a:t>
            </a:r>
            <a:r>
              <a:rPr lang="en-US" sz="3200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Set </a:t>
            </a:r>
            <a:r>
              <a:rPr lang="en-US" sz="3200" dirty="0" smtClean="0"/>
              <a:t>up Jenkins to trigger </a:t>
            </a:r>
            <a:r>
              <a:rPr lang="en-US" sz="3200" dirty="0" err="1" smtClean="0"/>
              <a:t>Terraform</a:t>
            </a:r>
            <a:r>
              <a:rPr lang="en-US" sz="3200" dirty="0" smtClean="0"/>
              <a:t> scripts.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Use </a:t>
            </a:r>
            <a:r>
              <a:rPr lang="en-US" sz="3200" dirty="0" err="1" smtClean="0"/>
              <a:t>Terraform</a:t>
            </a:r>
            <a:r>
              <a:rPr lang="en-US" sz="3200" dirty="0" smtClean="0"/>
              <a:t> to manage AWS resources and deploy applications.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Benefit</a:t>
            </a:r>
            <a:r>
              <a:rPr lang="en-US" sz="3200" dirty="0" smtClean="0"/>
              <a:t>: </a:t>
            </a:r>
            <a:endParaRPr lang="en-US" sz="3200" dirty="0" smtClean="0"/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Full </a:t>
            </a:r>
            <a:r>
              <a:rPr lang="en-US" sz="3200" dirty="0" smtClean="0"/>
              <a:t>CI/CD with automated infrastructure setup.</a:t>
            </a:r>
            <a:endParaRPr lang="en-US"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42" y="428592"/>
            <a:ext cx="7072362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29884" y="428592"/>
            <a:ext cx="7374584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266" y="5214938"/>
            <a:ext cx="714380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358446" y="5214938"/>
            <a:ext cx="7500990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15824200" y="-2940108"/>
            <a:ext cx="1435100" cy="5880218"/>
            <a:chOff x="0" y="0"/>
            <a:chExt cx="377969" cy="15486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7969" cy="1548699"/>
            </a:xfrm>
            <a:custGeom>
              <a:avLst/>
              <a:gdLst/>
              <a:ahLst/>
              <a:cxnLst/>
              <a:rect l="l" t="t" r="r" b="b"/>
              <a:pathLst>
                <a:path w="377969" h="1548699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1359715"/>
                  </a:lnTo>
                  <a:cubicBezTo>
                    <a:pt x="377969" y="1464088"/>
                    <a:pt x="293358" y="1548699"/>
                    <a:pt x="188984" y="1548699"/>
                  </a:cubicBezTo>
                  <a:lnTo>
                    <a:pt x="188984" y="1548699"/>
                  </a:lnTo>
                  <a:cubicBezTo>
                    <a:pt x="138863" y="1548699"/>
                    <a:pt x="90794" y="1528788"/>
                    <a:pt x="55352" y="1493347"/>
                  </a:cubicBezTo>
                  <a:cubicBezTo>
                    <a:pt x="19911" y="1457905"/>
                    <a:pt x="0" y="1409836"/>
                    <a:pt x="0" y="1359715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77969" cy="1596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824200" y="3409473"/>
            <a:ext cx="1435100" cy="1764780"/>
            <a:chOff x="0" y="0"/>
            <a:chExt cx="377969" cy="46479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77969" cy="464798"/>
            </a:xfrm>
            <a:custGeom>
              <a:avLst/>
              <a:gdLst/>
              <a:ahLst/>
              <a:cxnLst/>
              <a:rect l="l" t="t" r="r" b="b"/>
              <a:pathLst>
                <a:path w="377969" h="464798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275814"/>
                  </a:lnTo>
                  <a:cubicBezTo>
                    <a:pt x="377969" y="380187"/>
                    <a:pt x="293358" y="464798"/>
                    <a:pt x="188984" y="464798"/>
                  </a:cubicBezTo>
                  <a:lnTo>
                    <a:pt x="188984" y="464798"/>
                  </a:lnTo>
                  <a:cubicBezTo>
                    <a:pt x="138863" y="464798"/>
                    <a:pt x="90794" y="444887"/>
                    <a:pt x="55352" y="409446"/>
                  </a:cubicBezTo>
                  <a:cubicBezTo>
                    <a:pt x="19911" y="374004"/>
                    <a:pt x="0" y="325935"/>
                    <a:pt x="0" y="275814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377969" cy="512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1108618" y="5351510"/>
            <a:ext cx="1435100" cy="5880218"/>
            <a:chOff x="0" y="0"/>
            <a:chExt cx="377969" cy="154869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77969" cy="1548699"/>
            </a:xfrm>
            <a:custGeom>
              <a:avLst/>
              <a:gdLst/>
              <a:ahLst/>
              <a:cxnLst/>
              <a:rect l="l" t="t" r="r" b="b"/>
              <a:pathLst>
                <a:path w="377969" h="1548699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1359715"/>
                  </a:lnTo>
                  <a:cubicBezTo>
                    <a:pt x="377969" y="1464088"/>
                    <a:pt x="293358" y="1548699"/>
                    <a:pt x="188984" y="1548699"/>
                  </a:cubicBezTo>
                  <a:lnTo>
                    <a:pt x="188984" y="1548699"/>
                  </a:lnTo>
                  <a:cubicBezTo>
                    <a:pt x="138863" y="1548699"/>
                    <a:pt x="90794" y="1528788"/>
                    <a:pt x="55352" y="1493347"/>
                  </a:cubicBezTo>
                  <a:cubicBezTo>
                    <a:pt x="19911" y="1457905"/>
                    <a:pt x="0" y="1409836"/>
                    <a:pt x="0" y="1359715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377969" cy="1596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Method 7 - </a:t>
            </a:r>
            <a:r>
              <a:rPr lang="en-US" sz="6000" b="1" dirty="0" err="1" smtClean="0">
                <a:solidFill>
                  <a:schemeClr val="accent5">
                    <a:lumMod val="50000"/>
                  </a:schemeClr>
                </a:solidFill>
              </a:rPr>
              <a:t>Docker</a:t>
            </a:r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 Deployment</a:t>
            </a:r>
            <a:endParaRPr lang="en-US" sz="6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Overview</a:t>
            </a:r>
            <a:r>
              <a:rPr lang="en-US" sz="3200" dirty="0" smtClean="0"/>
              <a:t>: </a:t>
            </a:r>
            <a:endParaRPr lang="en-US" sz="3200" dirty="0" smtClean="0"/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Use </a:t>
            </a:r>
            <a:r>
              <a:rPr lang="en-US" sz="3200" dirty="0" err="1" smtClean="0"/>
              <a:t>Docker</a:t>
            </a:r>
            <a:r>
              <a:rPr lang="en-US" sz="3200" dirty="0" smtClean="0"/>
              <a:t> to containerize applications and deploy on EC2</a:t>
            </a:r>
            <a:r>
              <a:rPr lang="en-US" sz="32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Steps</a:t>
            </a:r>
            <a:r>
              <a:rPr lang="en-US" sz="3200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Install </a:t>
            </a:r>
            <a:r>
              <a:rPr lang="en-US" sz="3200" dirty="0" err="1" smtClean="0"/>
              <a:t>Docker</a:t>
            </a:r>
            <a:r>
              <a:rPr lang="en-US" sz="3200" dirty="0" smtClean="0"/>
              <a:t>, build a </a:t>
            </a:r>
            <a:r>
              <a:rPr lang="en-US" sz="3200" dirty="0" err="1" smtClean="0"/>
              <a:t>Dockerfile</a:t>
            </a:r>
            <a:r>
              <a:rPr lang="en-US" sz="3200" dirty="0" smtClean="0"/>
              <a:t>, and create an image.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Run the application in a </a:t>
            </a:r>
            <a:r>
              <a:rPr lang="en-US" sz="3200" dirty="0" err="1" smtClean="0"/>
              <a:t>Docker</a:t>
            </a:r>
            <a:r>
              <a:rPr lang="en-US" sz="3200" dirty="0" smtClean="0"/>
              <a:t> container.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Push the </a:t>
            </a:r>
            <a:r>
              <a:rPr lang="en-US" sz="3200" dirty="0" err="1" smtClean="0"/>
              <a:t>Docker</a:t>
            </a:r>
            <a:r>
              <a:rPr lang="en-US" sz="3200" dirty="0" smtClean="0"/>
              <a:t> image to </a:t>
            </a:r>
            <a:r>
              <a:rPr lang="en-US" sz="3200" dirty="0" err="1" smtClean="0"/>
              <a:t>DockerHub</a:t>
            </a:r>
            <a:r>
              <a:rPr lang="en-US" sz="32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Benefit</a:t>
            </a:r>
            <a:r>
              <a:rPr lang="en-US" sz="3200" dirty="0" smtClean="0"/>
              <a:t>: </a:t>
            </a:r>
            <a:endParaRPr lang="en-US" sz="3200" dirty="0" smtClean="0"/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Containerized </a:t>
            </a:r>
            <a:r>
              <a:rPr lang="en-US" sz="3200" dirty="0" smtClean="0"/>
              <a:t>deployments for easy portability.</a:t>
            </a:r>
            <a:endParaRPr lang="en-US" sz="3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28" y="571468"/>
            <a:ext cx="7000924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86942" y="500030"/>
            <a:ext cx="7786742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7390" y="5286376"/>
            <a:ext cx="7072362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58380" y="5286376"/>
            <a:ext cx="7715304" cy="4365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 rot="-5400000">
            <a:off x="16760691" y="1103415"/>
            <a:ext cx="1878686" cy="469672"/>
          </a:xfrm>
          <a:custGeom>
            <a:avLst/>
            <a:gdLst/>
            <a:ahLst/>
            <a:cxnLst/>
            <a:rect l="l" t="t" r="r" b="b"/>
            <a:pathLst>
              <a:path w="1878686" h="469671">
                <a:moveTo>
                  <a:pt x="0" y="0"/>
                </a:moveTo>
                <a:lnTo>
                  <a:pt x="1878686" y="0"/>
                </a:lnTo>
                <a:lnTo>
                  <a:pt x="1878686" y="469671"/>
                </a:lnTo>
                <a:lnTo>
                  <a:pt x="0" y="469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Method 8 - </a:t>
            </a:r>
            <a:r>
              <a:rPr lang="en-US" sz="6000" b="1" dirty="0" err="1" smtClean="0">
                <a:solidFill>
                  <a:schemeClr val="accent5">
                    <a:lumMod val="50000"/>
                  </a:schemeClr>
                </a:solidFill>
              </a:rPr>
              <a:t>Kubernetes</a:t>
            </a:r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 with </a:t>
            </a:r>
            <a:r>
              <a:rPr lang="en-US" sz="6000" b="1" dirty="0" err="1" smtClean="0">
                <a:solidFill>
                  <a:schemeClr val="accent5">
                    <a:lumMod val="50000"/>
                  </a:schemeClr>
                </a:solidFill>
              </a:rPr>
              <a:t>Docker</a:t>
            </a:r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 (EKS &amp; KOPS)</a:t>
            </a:r>
            <a:endParaRPr lang="en-US" sz="6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Overview</a:t>
            </a:r>
            <a:r>
              <a:rPr lang="en-US" sz="3200" dirty="0" smtClean="0"/>
              <a:t>: </a:t>
            </a:r>
            <a:endParaRPr lang="en-US" sz="3200" dirty="0" smtClean="0"/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Deploy </a:t>
            </a:r>
            <a:r>
              <a:rPr lang="en-US" sz="3200" dirty="0" err="1" smtClean="0"/>
              <a:t>Docker</a:t>
            </a:r>
            <a:r>
              <a:rPr lang="en-US" sz="3200" dirty="0" smtClean="0"/>
              <a:t> containers in </a:t>
            </a:r>
            <a:r>
              <a:rPr lang="en-US" sz="3200" dirty="0" err="1" smtClean="0"/>
              <a:t>Kubernetes</a:t>
            </a:r>
            <a:r>
              <a:rPr lang="en-US" sz="3200" dirty="0" smtClean="0"/>
              <a:t> clusters</a:t>
            </a:r>
            <a:r>
              <a:rPr lang="en-US" sz="32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Steps</a:t>
            </a:r>
            <a:r>
              <a:rPr lang="en-US" sz="3200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Set </a:t>
            </a:r>
            <a:r>
              <a:rPr lang="en-US" sz="3200" dirty="0" smtClean="0"/>
              <a:t>up EKS or KOPS cluster on AWS.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Use </a:t>
            </a:r>
            <a:r>
              <a:rPr lang="en-US" sz="3200" dirty="0" err="1" smtClean="0"/>
              <a:t>Kubernetes</a:t>
            </a:r>
            <a:r>
              <a:rPr lang="en-US" sz="3200" dirty="0" smtClean="0"/>
              <a:t> manifests (</a:t>
            </a:r>
            <a:r>
              <a:rPr lang="en-US" sz="3200" dirty="0" err="1" smtClean="0"/>
              <a:t>deployment.yaml</a:t>
            </a:r>
            <a:r>
              <a:rPr lang="en-US" sz="3200" dirty="0" smtClean="0"/>
              <a:t> and </a:t>
            </a:r>
            <a:r>
              <a:rPr lang="en-US" sz="3200" dirty="0" err="1" smtClean="0"/>
              <a:t>service.yaml</a:t>
            </a:r>
            <a:r>
              <a:rPr lang="en-US" sz="3200" dirty="0" smtClean="0"/>
              <a:t>) to deploy.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Access the app via Load Balancer.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Benefit</a:t>
            </a:r>
            <a:r>
              <a:rPr lang="en-US" sz="3200" dirty="0" smtClean="0"/>
              <a:t>: </a:t>
            </a:r>
            <a:endParaRPr lang="en-US" sz="3200" dirty="0" smtClean="0"/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Scalable</a:t>
            </a:r>
            <a:r>
              <a:rPr lang="en-US" sz="3200" dirty="0" smtClean="0"/>
              <a:t>, resilient deployments using </a:t>
            </a:r>
            <a:r>
              <a:rPr lang="en-US" sz="3200" dirty="0" err="1" smtClean="0"/>
              <a:t>Kubernetes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22" name="Freeform 14"/>
          <p:cNvSpPr/>
          <p:nvPr/>
        </p:nvSpPr>
        <p:spPr>
          <a:xfrm rot="-5400000">
            <a:off x="-418819" y="8848403"/>
            <a:ext cx="1878686" cy="469672"/>
          </a:xfrm>
          <a:custGeom>
            <a:avLst/>
            <a:gdLst/>
            <a:ahLst/>
            <a:cxnLst/>
            <a:rect l="l" t="t" r="r" b="b"/>
            <a:pathLst>
              <a:path w="1878686" h="469671">
                <a:moveTo>
                  <a:pt x="0" y="0"/>
                </a:moveTo>
                <a:lnTo>
                  <a:pt x="1878686" y="0"/>
                </a:lnTo>
                <a:lnTo>
                  <a:pt x="1878686" y="469671"/>
                </a:lnTo>
                <a:lnTo>
                  <a:pt x="0" y="469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731510" cy="4071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42" y="0"/>
            <a:ext cx="5731510" cy="4000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556490" y="0"/>
            <a:ext cx="5731510" cy="4000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4857748"/>
            <a:ext cx="5731510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86480" y="4857748"/>
            <a:ext cx="5728850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556490" y="4857748"/>
            <a:ext cx="5731510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3" y="2965453"/>
            <a:ext cx="450850" cy="4356101"/>
            <a:chOff x="0" y="0"/>
            <a:chExt cx="118742" cy="11472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742" cy="1147286"/>
            </a:xfrm>
            <a:custGeom>
              <a:avLst/>
              <a:gdLst/>
              <a:ahLst/>
              <a:cxnLst/>
              <a:rect l="l" t="t" r="r" b="b"/>
              <a:pathLst>
                <a:path w="118742" h="1147286">
                  <a:moveTo>
                    <a:pt x="0" y="0"/>
                  </a:moveTo>
                  <a:lnTo>
                    <a:pt x="118742" y="0"/>
                  </a:lnTo>
                  <a:lnTo>
                    <a:pt x="118742" y="1147286"/>
                  </a:lnTo>
                  <a:lnTo>
                    <a:pt x="0" y="1147286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8742" cy="1194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Method 9 - Jenkins and </a:t>
            </a:r>
            <a:r>
              <a:rPr lang="en-US" sz="6000" b="1" dirty="0" err="1" smtClean="0">
                <a:solidFill>
                  <a:schemeClr val="accent5">
                    <a:lumMod val="50000"/>
                  </a:schemeClr>
                </a:solidFill>
              </a:rPr>
              <a:t>Terraform</a:t>
            </a:r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 with </a:t>
            </a:r>
            <a:r>
              <a:rPr lang="en-US" sz="6000" b="1" dirty="0" err="1" smtClean="0">
                <a:solidFill>
                  <a:schemeClr val="accent5">
                    <a:lumMod val="50000"/>
                  </a:schemeClr>
                </a:solidFill>
              </a:rPr>
              <a:t>Webhooks</a:t>
            </a:r>
            <a:endParaRPr lang="en-US" sz="6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Overview</a:t>
            </a:r>
            <a:r>
              <a:rPr lang="en-US" sz="3200" dirty="0" smtClean="0"/>
              <a:t>: </a:t>
            </a:r>
            <a:endParaRPr lang="en-US" sz="3200" dirty="0" smtClean="0"/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Integrate </a:t>
            </a:r>
            <a:r>
              <a:rPr lang="en-US" sz="3200" dirty="0" smtClean="0"/>
              <a:t>Jenkins with </a:t>
            </a:r>
            <a:r>
              <a:rPr lang="en-US" sz="3200" dirty="0" err="1" smtClean="0"/>
              <a:t>GitHub</a:t>
            </a:r>
            <a:r>
              <a:rPr lang="en-US" sz="3200" dirty="0" smtClean="0"/>
              <a:t> </a:t>
            </a:r>
            <a:r>
              <a:rPr lang="en-US" sz="3200" dirty="0" err="1" smtClean="0"/>
              <a:t>webhooks</a:t>
            </a:r>
            <a:r>
              <a:rPr lang="en-US" sz="3200" dirty="0" smtClean="0"/>
              <a:t> and </a:t>
            </a:r>
            <a:r>
              <a:rPr lang="en-US" sz="3200" dirty="0" err="1" smtClean="0"/>
              <a:t>Terraform</a:t>
            </a:r>
            <a:r>
              <a:rPr lang="en-US" sz="32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Steps</a:t>
            </a:r>
            <a:r>
              <a:rPr lang="en-US" sz="3200" dirty="0" smtClean="0"/>
              <a:t>:</a:t>
            </a:r>
          </a:p>
          <a:p>
            <a:pPr lvl="1">
              <a:lnSpc>
                <a:spcPct val="150000"/>
              </a:lnSpc>
              <a:buFont typeface="Gill Sans MT" pitchFamily="34" charset="0"/>
              <a:buChar char="˚"/>
            </a:pPr>
            <a:r>
              <a:rPr lang="en-US" sz="3200" dirty="0" smtClean="0"/>
              <a:t>Add </a:t>
            </a:r>
            <a:r>
              <a:rPr lang="en-US" sz="3200" dirty="0" err="1" smtClean="0"/>
              <a:t>webhooks</a:t>
            </a:r>
            <a:r>
              <a:rPr lang="en-US" sz="3200" dirty="0" smtClean="0"/>
              <a:t> in </a:t>
            </a:r>
            <a:r>
              <a:rPr lang="en-US" sz="3200" dirty="0" err="1" smtClean="0"/>
              <a:t>GitHub</a:t>
            </a:r>
            <a:r>
              <a:rPr lang="en-US" sz="3200" dirty="0" smtClean="0"/>
              <a:t>.</a:t>
            </a:r>
          </a:p>
          <a:p>
            <a:pPr lvl="1">
              <a:lnSpc>
                <a:spcPct val="150000"/>
              </a:lnSpc>
              <a:buFont typeface="Gill Sans MT" pitchFamily="34" charset="0"/>
              <a:buChar char="˚"/>
            </a:pPr>
            <a:r>
              <a:rPr lang="en-US" sz="3200" dirty="0" smtClean="0"/>
              <a:t>Launch Jenkins then Clone </a:t>
            </a:r>
            <a:r>
              <a:rPr lang="en-US" sz="3200" dirty="0" err="1" smtClean="0"/>
              <a:t>terraform</a:t>
            </a:r>
            <a:r>
              <a:rPr lang="en-US" sz="3200" dirty="0" smtClean="0"/>
              <a:t> code then add Poll SCM, Build Periodically.</a:t>
            </a:r>
            <a:endParaRPr lang="en-US" sz="3200" dirty="0" smtClean="0"/>
          </a:p>
          <a:p>
            <a:pPr lvl="1">
              <a:lnSpc>
                <a:spcPct val="150000"/>
              </a:lnSpc>
              <a:buFont typeface="Gill Sans MT" pitchFamily="34" charset="0"/>
              <a:buChar char="˚"/>
            </a:pPr>
            <a:r>
              <a:rPr lang="en-US" sz="3200" dirty="0" smtClean="0"/>
              <a:t>Trigger </a:t>
            </a:r>
            <a:r>
              <a:rPr lang="en-US" sz="3200" dirty="0" err="1" smtClean="0"/>
              <a:t>Terraform</a:t>
            </a:r>
            <a:r>
              <a:rPr lang="en-US" sz="3200" dirty="0" smtClean="0"/>
              <a:t> scripts for automatic deployments.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Benefit</a:t>
            </a:r>
            <a:r>
              <a:rPr lang="en-US" sz="3200" dirty="0" smtClean="0"/>
              <a:t>: </a:t>
            </a:r>
            <a:endParaRPr lang="en-US" sz="3200" dirty="0" smtClean="0"/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Automates </a:t>
            </a:r>
            <a:r>
              <a:rPr lang="en-US" sz="3200" dirty="0" smtClean="0"/>
              <a:t>deployments based on code changes.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7259300" y="-205740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9791700"/>
            <a:ext cx="6959600" cy="990600"/>
            <a:chOff x="0" y="0"/>
            <a:chExt cx="1832981" cy="2608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2981" cy="260899"/>
            </a:xfrm>
            <a:custGeom>
              <a:avLst/>
              <a:gdLst/>
              <a:ahLst/>
              <a:cxnLst/>
              <a:rect l="l" t="t" r="r" b="b"/>
              <a:pathLst>
                <a:path w="1832981" h="260899">
                  <a:moveTo>
                    <a:pt x="0" y="0"/>
                  </a:moveTo>
                  <a:lnTo>
                    <a:pt x="1832981" y="0"/>
                  </a:lnTo>
                  <a:lnTo>
                    <a:pt x="1832981" y="260899"/>
                  </a:lnTo>
                  <a:lnTo>
                    <a:pt x="0" y="260899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832981" cy="30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49900" y="-2353538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Introduction</a:t>
            </a:r>
            <a:endParaRPr lang="en-US" sz="6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Objective</a:t>
            </a:r>
            <a:r>
              <a:rPr lang="en-US" sz="3200" dirty="0" smtClean="0"/>
              <a:t>: </a:t>
            </a:r>
            <a:endParaRPr lang="en-US" sz="3200" dirty="0" smtClean="0"/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Overview </a:t>
            </a:r>
            <a:r>
              <a:rPr lang="en-US" sz="3200" dirty="0" smtClean="0"/>
              <a:t>of various methods to deploy Python applications on </a:t>
            </a:r>
            <a:r>
              <a:rPr lang="en-US" sz="3200" dirty="0" smtClean="0"/>
              <a:t>AWS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Agenda</a:t>
            </a:r>
            <a:r>
              <a:rPr lang="en-US" sz="3200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Deploying </a:t>
            </a:r>
            <a:r>
              <a:rPr lang="en-US" sz="3200" dirty="0" smtClean="0"/>
              <a:t>with EC2 manually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Deploying with User Data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Using Bash Scripting</a:t>
            </a:r>
          </a:p>
          <a:p>
            <a:pPr lvl="1">
              <a:lnSpc>
                <a:spcPct val="150000"/>
              </a:lnSpc>
            </a:pPr>
            <a:r>
              <a:rPr lang="en-US" sz="3200" dirty="0" err="1" smtClean="0"/>
              <a:t>Git</a:t>
            </a:r>
            <a:r>
              <a:rPr lang="en-US" sz="3200" dirty="0" smtClean="0"/>
              <a:t>, </a:t>
            </a:r>
            <a:r>
              <a:rPr lang="en-US" sz="3200" dirty="0" smtClean="0"/>
              <a:t>Jenkins and </a:t>
            </a:r>
            <a:r>
              <a:rPr lang="en-US" sz="3200" dirty="0" err="1" smtClean="0"/>
              <a:t>Terraform</a:t>
            </a:r>
            <a:r>
              <a:rPr lang="en-US" sz="3200" dirty="0" smtClean="0"/>
              <a:t> Integration</a:t>
            </a:r>
          </a:p>
          <a:p>
            <a:pPr lvl="1">
              <a:lnSpc>
                <a:spcPct val="150000"/>
              </a:lnSpc>
            </a:pPr>
            <a:r>
              <a:rPr lang="en-US" sz="3200" dirty="0" err="1" smtClean="0"/>
              <a:t>Docker</a:t>
            </a:r>
            <a:r>
              <a:rPr lang="en-US" sz="3200" dirty="0" smtClean="0"/>
              <a:t> and </a:t>
            </a:r>
            <a:r>
              <a:rPr lang="en-US" sz="3200" dirty="0" err="1" smtClean="0"/>
              <a:t>Kubernetes</a:t>
            </a:r>
            <a:r>
              <a:rPr lang="en-US" sz="3200" dirty="0" smtClean="0"/>
              <a:t> Deployments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770" y="0"/>
            <a:ext cx="6215106" cy="314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29884" y="0"/>
            <a:ext cx="6445890" cy="322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32" y="3357550"/>
            <a:ext cx="6286544" cy="322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29884" y="3428988"/>
            <a:ext cx="6500858" cy="322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28894" y="6786574"/>
            <a:ext cx="6357982" cy="322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287008" y="6786574"/>
            <a:ext cx="6643734" cy="322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Method 10 - Jenkins Pipeline for CI/CD</a:t>
            </a:r>
            <a:endParaRPr lang="en-US" sz="6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Overview</a:t>
            </a:r>
            <a:r>
              <a:rPr lang="en-US" sz="3200" dirty="0" smtClean="0"/>
              <a:t>: </a:t>
            </a:r>
            <a:endParaRPr lang="en-US" sz="3200" dirty="0" smtClean="0"/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Create </a:t>
            </a:r>
            <a:r>
              <a:rPr lang="en-US" sz="3200" dirty="0" smtClean="0"/>
              <a:t>a Jenkins pipeline for full CI/CD with </a:t>
            </a:r>
            <a:r>
              <a:rPr lang="en-US" sz="3200" dirty="0" err="1" smtClean="0"/>
              <a:t>GitHub</a:t>
            </a:r>
            <a:r>
              <a:rPr lang="en-US" sz="3200" dirty="0" smtClean="0"/>
              <a:t> integration</a:t>
            </a:r>
            <a:r>
              <a:rPr lang="en-US" sz="32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Steps</a:t>
            </a:r>
            <a:r>
              <a:rPr lang="en-US" sz="3200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Set </a:t>
            </a:r>
            <a:r>
              <a:rPr lang="en-US" sz="3200" dirty="0" smtClean="0"/>
              <a:t>up Jenkins clone and build jobs.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Use pipeline to automate deployments based on Poll SCM, Build </a:t>
            </a:r>
            <a:r>
              <a:rPr lang="en-US" sz="3200" dirty="0" smtClean="0"/>
              <a:t>Periodically and </a:t>
            </a:r>
            <a:r>
              <a:rPr lang="en-US" sz="3200" dirty="0" err="1" smtClean="0"/>
              <a:t>webhooks</a:t>
            </a:r>
            <a:r>
              <a:rPr lang="en-US" sz="32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Benefit</a:t>
            </a:r>
            <a:r>
              <a:rPr lang="en-US" sz="3200" dirty="0" smtClean="0"/>
              <a:t>: </a:t>
            </a:r>
            <a:endParaRPr lang="en-US" sz="3200" dirty="0" smtClean="0"/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Efficient </a:t>
            </a:r>
            <a:r>
              <a:rPr lang="en-US" sz="3200" dirty="0" smtClean="0"/>
              <a:t>CI/CD workflow with continuous integration and deployment.</a:t>
            </a:r>
            <a:endParaRPr lang="en-US" sz="3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357918" cy="322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87206" y="0"/>
            <a:ext cx="6500794" cy="322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643302"/>
            <a:ext cx="6286480" cy="322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858644" y="3643302"/>
            <a:ext cx="6429356" cy="322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72166" y="7064127"/>
            <a:ext cx="5731510" cy="322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-495300" y="2"/>
            <a:ext cx="1028700" cy="4235516"/>
            <a:chOff x="0" y="0"/>
            <a:chExt cx="270933" cy="11155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1115527"/>
            </a:xfrm>
            <a:custGeom>
              <a:avLst/>
              <a:gdLst/>
              <a:ahLst/>
              <a:cxnLst/>
              <a:rect l="l" t="t" r="r" b="b"/>
              <a:pathLst>
                <a:path w="270933" h="1115527">
                  <a:moveTo>
                    <a:pt x="0" y="0"/>
                  </a:moveTo>
                  <a:lnTo>
                    <a:pt x="270933" y="0"/>
                  </a:lnTo>
                  <a:lnTo>
                    <a:pt x="270933" y="1115527"/>
                  </a:lnTo>
                  <a:lnTo>
                    <a:pt x="0" y="1115527"/>
                  </a:lnTo>
                  <a:close/>
                </a:path>
              </a:pathLst>
            </a:custGeom>
            <a:solidFill>
              <a:srgbClr val="EFEF8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70933" cy="1163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495300" y="4664986"/>
            <a:ext cx="1028700" cy="1048907"/>
            <a:chOff x="0" y="0"/>
            <a:chExt cx="270933" cy="2762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0933" cy="276255"/>
            </a:xfrm>
            <a:custGeom>
              <a:avLst/>
              <a:gdLst/>
              <a:ahLst/>
              <a:cxnLst/>
              <a:rect l="l" t="t" r="r" b="b"/>
              <a:pathLst>
                <a:path w="270933" h="276255">
                  <a:moveTo>
                    <a:pt x="0" y="0"/>
                  </a:moveTo>
                  <a:lnTo>
                    <a:pt x="270933" y="0"/>
                  </a:lnTo>
                  <a:lnTo>
                    <a:pt x="270933" y="276255"/>
                  </a:lnTo>
                  <a:lnTo>
                    <a:pt x="0" y="276255"/>
                  </a:lnTo>
                  <a:close/>
                </a:path>
              </a:pathLst>
            </a:custGeom>
            <a:solidFill>
              <a:srgbClr val="EFEF8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70933" cy="323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17754350" y="6051487"/>
            <a:ext cx="1028700" cy="4235516"/>
            <a:chOff x="0" y="0"/>
            <a:chExt cx="270933" cy="11155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933" cy="1115527"/>
            </a:xfrm>
            <a:custGeom>
              <a:avLst/>
              <a:gdLst/>
              <a:ahLst/>
              <a:cxnLst/>
              <a:rect l="l" t="t" r="r" b="b"/>
              <a:pathLst>
                <a:path w="270933" h="1115527">
                  <a:moveTo>
                    <a:pt x="0" y="0"/>
                  </a:moveTo>
                  <a:lnTo>
                    <a:pt x="270933" y="0"/>
                  </a:lnTo>
                  <a:lnTo>
                    <a:pt x="270933" y="1115527"/>
                  </a:lnTo>
                  <a:lnTo>
                    <a:pt x="0" y="1115527"/>
                  </a:lnTo>
                  <a:close/>
                </a:path>
              </a:pathLst>
            </a:custGeom>
            <a:solidFill>
              <a:srgbClr val="EFEF8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70933" cy="1163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17754350" y="4573114"/>
            <a:ext cx="1028700" cy="1048907"/>
            <a:chOff x="0" y="0"/>
            <a:chExt cx="270933" cy="2762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0933" cy="276255"/>
            </a:xfrm>
            <a:custGeom>
              <a:avLst/>
              <a:gdLst/>
              <a:ahLst/>
              <a:cxnLst/>
              <a:rect l="l" t="t" r="r" b="b"/>
              <a:pathLst>
                <a:path w="270933" h="276255">
                  <a:moveTo>
                    <a:pt x="0" y="0"/>
                  </a:moveTo>
                  <a:lnTo>
                    <a:pt x="270933" y="0"/>
                  </a:lnTo>
                  <a:lnTo>
                    <a:pt x="270933" y="276255"/>
                  </a:lnTo>
                  <a:lnTo>
                    <a:pt x="0" y="276255"/>
                  </a:lnTo>
                  <a:close/>
                </a:path>
              </a:pathLst>
            </a:custGeom>
            <a:solidFill>
              <a:srgbClr val="EFEF8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70933" cy="323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5380617" y="1028700"/>
            <a:ext cx="1878686" cy="469671"/>
          </a:xfrm>
          <a:custGeom>
            <a:avLst/>
            <a:gdLst/>
            <a:ahLst/>
            <a:cxnLst/>
            <a:rect l="l" t="t" r="r" b="b"/>
            <a:pathLst>
              <a:path w="1878686" h="469671">
                <a:moveTo>
                  <a:pt x="0" y="0"/>
                </a:moveTo>
                <a:lnTo>
                  <a:pt x="1878686" y="0"/>
                </a:lnTo>
                <a:lnTo>
                  <a:pt x="1878686" y="469671"/>
                </a:lnTo>
                <a:lnTo>
                  <a:pt x="0" y="469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2"/>
          <p:cNvSpPr/>
          <p:nvPr/>
        </p:nvSpPr>
        <p:spPr>
          <a:xfrm>
            <a:off x="2571704" y="9144028"/>
            <a:ext cx="1878686" cy="469671"/>
          </a:xfrm>
          <a:custGeom>
            <a:avLst/>
            <a:gdLst/>
            <a:ahLst/>
            <a:cxnLst/>
            <a:rect l="l" t="t" r="r" b="b"/>
            <a:pathLst>
              <a:path w="1878686" h="469671">
                <a:moveTo>
                  <a:pt x="0" y="0"/>
                </a:moveTo>
                <a:lnTo>
                  <a:pt x="1878686" y="0"/>
                </a:lnTo>
                <a:lnTo>
                  <a:pt x="1878686" y="469671"/>
                </a:lnTo>
                <a:lnTo>
                  <a:pt x="0" y="469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4"/>
          <p:cNvSpPr txBox="1"/>
          <p:nvPr/>
        </p:nvSpPr>
        <p:spPr>
          <a:xfrm>
            <a:off x="5143472" y="2786047"/>
            <a:ext cx="7624479" cy="2873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6009"/>
              </a:lnSpc>
              <a:spcBef>
                <a:spcPct val="0"/>
              </a:spcBef>
            </a:pPr>
            <a:r>
              <a:rPr lang="en-US" sz="9600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Schoolbook" pitchFamily="18" charset="0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  <a:endParaRPr lang="en-US" sz="9600" i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>
                  <a:lumMod val="5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entury Schoolbook" pitchFamily="18" charset="0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Method 1 - Manual Deployment on EC2</a:t>
            </a:r>
            <a:endParaRPr lang="en-US" sz="6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Overview</a:t>
            </a:r>
            <a:r>
              <a:rPr lang="en-US" sz="3200" dirty="0" smtClean="0"/>
              <a:t>: </a:t>
            </a:r>
            <a:endParaRPr lang="en-US" sz="3200" dirty="0" smtClean="0"/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Deploy Multiple Python </a:t>
            </a:r>
            <a:r>
              <a:rPr lang="en-US" sz="3200" dirty="0" smtClean="0"/>
              <a:t>applications manually using AWS EC2</a:t>
            </a:r>
            <a:r>
              <a:rPr lang="en-US" sz="32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Steps</a:t>
            </a:r>
            <a:r>
              <a:rPr lang="en-US" sz="3200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Launch </a:t>
            </a:r>
            <a:r>
              <a:rPr lang="en-US" sz="3200" dirty="0" smtClean="0"/>
              <a:t>EC2 instance with required ports.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Install Python, pip, and </a:t>
            </a:r>
            <a:r>
              <a:rPr lang="en-US" sz="3200" dirty="0" err="1" smtClean="0"/>
              <a:t>git</a:t>
            </a:r>
            <a:r>
              <a:rPr lang="en-US" sz="32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Clone Flask application and install dependencies.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Edit app.py to listen on all interfaces.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Run the application and access via public IP and port.</a:t>
            </a:r>
          </a:p>
          <a:p>
            <a:pPr>
              <a:lnSpc>
                <a:spcPct val="150000"/>
              </a:lnSpc>
            </a:pPr>
            <a:endParaRPr lang="en-US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732228" cy="321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2166" y="0"/>
            <a:ext cx="5731510" cy="3222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357550"/>
            <a:ext cx="5731510" cy="3222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480" y="3357550"/>
            <a:ext cx="5731510" cy="3222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6715136"/>
            <a:ext cx="5731510" cy="3222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57918" y="6786574"/>
            <a:ext cx="5731510" cy="3222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287272" y="0"/>
            <a:ext cx="5731510" cy="3222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2287272" y="3428988"/>
            <a:ext cx="5731510" cy="3222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2287272" y="6643698"/>
            <a:ext cx="5731510" cy="3222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Method 2 - EC2 Deployment with User Data</a:t>
            </a:r>
            <a:endParaRPr lang="en-US" sz="6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Overview</a:t>
            </a:r>
            <a:r>
              <a:rPr lang="en-US" sz="3200" dirty="0" smtClean="0"/>
              <a:t>: </a:t>
            </a:r>
            <a:endParaRPr lang="en-US" sz="3200" dirty="0" smtClean="0"/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Automate </a:t>
            </a:r>
            <a:r>
              <a:rPr lang="en-US" sz="3200" dirty="0" smtClean="0"/>
              <a:t>deployment using EC2 User Data</a:t>
            </a:r>
            <a:r>
              <a:rPr lang="en-US" sz="32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Steps</a:t>
            </a:r>
            <a:r>
              <a:rPr lang="en-US" sz="3200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Configure </a:t>
            </a:r>
            <a:r>
              <a:rPr lang="en-US" sz="3200" dirty="0" smtClean="0"/>
              <a:t>User Data with required installation commands.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Clone the repository and install packages.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Run the application automatically on instance launch.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Benefit</a:t>
            </a:r>
            <a:r>
              <a:rPr lang="en-US" sz="3200" dirty="0" smtClean="0"/>
              <a:t>: </a:t>
            </a:r>
            <a:endParaRPr lang="en-US" sz="3200" dirty="0" smtClean="0"/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Automates </a:t>
            </a:r>
            <a:r>
              <a:rPr lang="en-US" sz="3200" dirty="0" smtClean="0"/>
              <a:t>deployment on instance start.</a:t>
            </a:r>
            <a:endParaRPr lang="en-US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28" y="428592"/>
            <a:ext cx="7215238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72760" y="5214938"/>
            <a:ext cx="7143800" cy="464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Method 3 - Bash Scripting</a:t>
            </a:r>
            <a:endParaRPr lang="en-US" sz="6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Overview</a:t>
            </a:r>
            <a:r>
              <a:rPr lang="en-US" sz="3200" dirty="0" smtClean="0"/>
              <a:t>: </a:t>
            </a:r>
            <a:endParaRPr lang="en-US" sz="3200" dirty="0" smtClean="0"/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Use </a:t>
            </a:r>
            <a:r>
              <a:rPr lang="en-US" sz="3200" dirty="0" smtClean="0"/>
              <a:t>a Bash script to deploy the application.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Steps</a:t>
            </a:r>
            <a:r>
              <a:rPr lang="en-US" sz="3200" dirty="0" smtClean="0"/>
              <a:t>:</a:t>
            </a:r>
          </a:p>
          <a:p>
            <a:pPr lvl="1">
              <a:lnSpc>
                <a:spcPct val="150000"/>
              </a:lnSpc>
              <a:buFont typeface="Gill Sans MT" pitchFamily="34" charset="0"/>
              <a:buChar char="˚"/>
            </a:pPr>
            <a:r>
              <a:rPr lang="en-US" sz="3200" dirty="0" smtClean="0"/>
              <a:t>Write a </a:t>
            </a:r>
            <a:r>
              <a:rPr lang="en-US" sz="3200" dirty="0" smtClean="0"/>
              <a:t>Bash script to automate installation and </a:t>
            </a:r>
            <a:r>
              <a:rPr lang="en-US" sz="3200" dirty="0" smtClean="0"/>
              <a:t>configuration.</a:t>
            </a:r>
          </a:p>
          <a:p>
            <a:pPr lvl="1">
              <a:lnSpc>
                <a:spcPct val="150000"/>
              </a:lnSpc>
              <a:buFont typeface="Gill Sans MT" pitchFamily="34" charset="0"/>
              <a:buChar char="˚"/>
            </a:pPr>
            <a:r>
              <a:rPr lang="en-US" sz="3200" dirty="0" smtClean="0"/>
              <a:t>Run </a:t>
            </a:r>
            <a:r>
              <a:rPr lang="en-US" sz="3200" dirty="0" smtClean="0"/>
              <a:t>the script on the EC2 instance.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/>
              <a:t>Benefit</a:t>
            </a:r>
            <a:r>
              <a:rPr lang="en-US" sz="3200" dirty="0" smtClean="0"/>
              <a:t>: </a:t>
            </a:r>
          </a:p>
          <a:p>
            <a:pPr lvl="1">
              <a:lnSpc>
                <a:spcPct val="150000"/>
              </a:lnSpc>
              <a:buFont typeface="Gill Sans MT" pitchFamily="34" charset="0"/>
              <a:buChar char="˚"/>
            </a:pPr>
            <a:r>
              <a:rPr lang="en-US" sz="3200" dirty="0" smtClean="0"/>
              <a:t>Reusable </a:t>
            </a:r>
            <a:r>
              <a:rPr lang="en-US" sz="3200" dirty="0" smtClean="0"/>
              <a:t>script for multiple deployments</a:t>
            </a:r>
            <a:r>
              <a:rPr lang="en-US" sz="3200" dirty="0" smtClean="0"/>
              <a:t>.</a:t>
            </a:r>
            <a:endParaRPr lang="en-US" sz="3200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28" y="500030"/>
            <a:ext cx="7000924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15570" y="500030"/>
            <a:ext cx="7000924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28" y="5072062"/>
            <a:ext cx="7000924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287008" y="5072062"/>
            <a:ext cx="6858048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0" y="2"/>
            <a:ext cx="3086100" cy="826136"/>
            <a:chOff x="0" y="0"/>
            <a:chExt cx="812800" cy="2175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17583"/>
            </a:xfrm>
            <a:custGeom>
              <a:avLst/>
              <a:gdLst/>
              <a:ahLst/>
              <a:cxnLst/>
              <a:rect l="l" t="t" r="r" b="b"/>
              <a:pathLst>
                <a:path w="812800" h="217583">
                  <a:moveTo>
                    <a:pt x="0" y="0"/>
                  </a:moveTo>
                  <a:lnTo>
                    <a:pt x="812800" y="0"/>
                  </a:lnTo>
                  <a:lnTo>
                    <a:pt x="812800" y="217583"/>
                  </a:lnTo>
                  <a:lnTo>
                    <a:pt x="0" y="217583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265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201900" y="9460868"/>
            <a:ext cx="3086100" cy="826136"/>
            <a:chOff x="0" y="0"/>
            <a:chExt cx="812800" cy="2175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217583"/>
            </a:xfrm>
            <a:custGeom>
              <a:avLst/>
              <a:gdLst/>
              <a:ahLst/>
              <a:cxnLst/>
              <a:rect l="l" t="t" r="r" b="b"/>
              <a:pathLst>
                <a:path w="812800" h="217583">
                  <a:moveTo>
                    <a:pt x="0" y="0"/>
                  </a:moveTo>
                  <a:lnTo>
                    <a:pt x="812800" y="0"/>
                  </a:lnTo>
                  <a:lnTo>
                    <a:pt x="812800" y="217583"/>
                  </a:lnTo>
                  <a:lnTo>
                    <a:pt x="0" y="217583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265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Method 4 - Using </a:t>
            </a:r>
            <a:r>
              <a:rPr lang="en-US" sz="6000" b="1" dirty="0" err="1" smtClean="0">
                <a:solidFill>
                  <a:schemeClr val="accent5">
                    <a:lumMod val="50000"/>
                  </a:schemeClr>
                </a:solidFill>
              </a:rPr>
              <a:t>Git</a:t>
            </a:r>
            <a:r>
              <a:rPr lang="en-US" sz="6000" b="1" dirty="0" smtClean="0">
                <a:solidFill>
                  <a:schemeClr val="accent5">
                    <a:lumMod val="50000"/>
                  </a:schemeClr>
                </a:solidFill>
              </a:rPr>
              <a:t>, Jenkins, and EC2</a:t>
            </a:r>
            <a:endParaRPr lang="en-US" sz="6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/>
              <a:t>Overview</a:t>
            </a:r>
            <a:r>
              <a:rPr lang="en-US" sz="3200" dirty="0" smtClean="0"/>
              <a:t>: </a:t>
            </a:r>
            <a:endParaRPr lang="en-US" sz="3200" dirty="0" smtClean="0"/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CI/CD </a:t>
            </a:r>
            <a:r>
              <a:rPr lang="en-US" sz="3200" dirty="0" smtClean="0"/>
              <a:t>pipeline with </a:t>
            </a:r>
            <a:r>
              <a:rPr lang="en-US" sz="3200" dirty="0" err="1" smtClean="0"/>
              <a:t>Git</a:t>
            </a:r>
            <a:r>
              <a:rPr lang="en-US" sz="3200" dirty="0" smtClean="0"/>
              <a:t> and Jenkins on EC2</a:t>
            </a:r>
            <a:r>
              <a:rPr lang="en-US" sz="3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/>
              <a:t>Steps</a:t>
            </a:r>
            <a:r>
              <a:rPr lang="en-US" sz="3200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Set </a:t>
            </a:r>
            <a:r>
              <a:rPr lang="en-US" sz="3200" dirty="0" smtClean="0"/>
              <a:t>up Jenkins on EC2.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Create Jenkins jobs to pull code from </a:t>
            </a:r>
            <a:r>
              <a:rPr lang="en-US" sz="3200" dirty="0" err="1" smtClean="0"/>
              <a:t>Git</a:t>
            </a:r>
            <a:r>
              <a:rPr lang="en-US" sz="32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Use shell scripts in Jenkins to deploy applications.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/>
              <a:t>Benefit</a:t>
            </a:r>
            <a:r>
              <a:rPr lang="en-US" sz="3200" dirty="0" smtClean="0"/>
              <a:t>: </a:t>
            </a:r>
            <a:endParaRPr lang="en-US" sz="3200" dirty="0" smtClean="0"/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Automates </a:t>
            </a:r>
            <a:r>
              <a:rPr lang="en-US" sz="3200" dirty="0" smtClean="0"/>
              <a:t>deployments using a CI/CD approach.</a:t>
            </a:r>
            <a:endParaRPr lang="en-US" sz="32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106</TotalTime>
  <Words>583</Words>
  <Application>Microsoft Office PowerPoint</Application>
  <PresentationFormat>Custom</PresentationFormat>
  <Paragraphs>98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Gill Sans MT</vt:lpstr>
      <vt:lpstr>League Spartan</vt:lpstr>
      <vt:lpstr>Wingdings</vt:lpstr>
      <vt:lpstr>Verdana</vt:lpstr>
      <vt:lpstr>Wingdings 2</vt:lpstr>
      <vt:lpstr>Century Schoolbook</vt:lpstr>
      <vt:lpstr>Cormorant Garamond Bold Italics</vt:lpstr>
      <vt:lpstr>Solstice</vt:lpstr>
      <vt:lpstr>Slide 1</vt:lpstr>
      <vt:lpstr>Introduction</vt:lpstr>
      <vt:lpstr>Method 1 - Manual Deployment on EC2</vt:lpstr>
      <vt:lpstr>Slide 4</vt:lpstr>
      <vt:lpstr>Method 2 - EC2 Deployment with User Data</vt:lpstr>
      <vt:lpstr>Slide 6</vt:lpstr>
      <vt:lpstr>Method 3 - Bash Scripting</vt:lpstr>
      <vt:lpstr>Slide 8</vt:lpstr>
      <vt:lpstr>Method 4 - Using Git, Jenkins, and EC2</vt:lpstr>
      <vt:lpstr>Slide 10</vt:lpstr>
      <vt:lpstr>Method 5 - Terraform Deployment</vt:lpstr>
      <vt:lpstr>Slide 12</vt:lpstr>
      <vt:lpstr>Method 6 - Git, Jenkins, and Terraform</vt:lpstr>
      <vt:lpstr>Slide 14</vt:lpstr>
      <vt:lpstr>Method 7 - Docker Deployment</vt:lpstr>
      <vt:lpstr>Slide 16</vt:lpstr>
      <vt:lpstr>Method 8 - Kubernetes with Docker (EKS &amp; KOPS)</vt:lpstr>
      <vt:lpstr>Slide 18</vt:lpstr>
      <vt:lpstr>Method 9 - Jenkins and Terraform with Webhooks</vt:lpstr>
      <vt:lpstr>Slide 20</vt:lpstr>
      <vt:lpstr>Method 10 - Jenkins Pipeline for CI/CD</vt:lpstr>
      <vt:lpstr>Slide 22</vt:lpstr>
      <vt:lpstr>Slide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&amp; white company business presentation</dc:title>
  <dc:creator>yashwanth najana</dc:creator>
  <cp:lastModifiedBy>yashwanth najana</cp:lastModifiedBy>
  <cp:revision>17</cp:revision>
  <dcterms:created xsi:type="dcterms:W3CDTF">2006-08-16T00:00:00Z</dcterms:created>
  <dcterms:modified xsi:type="dcterms:W3CDTF">2024-11-05T11:09:59Z</dcterms:modified>
  <dc:identifier>DAGVmSWdQSI</dc:identifier>
</cp:coreProperties>
</file>